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7" r:id="rId12"/>
    <p:sldId id="261" r:id="rId13"/>
    <p:sldId id="265" r:id="rId14"/>
    <p:sldId id="266" r:id="rId15"/>
    <p:sldId id="26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man,Lisa" userId="e1526f46-ab4f-40ac-b339-48ad2c13fdfc" providerId="ADAL" clId="{D5C88CD3-2D22-4666-A77C-D217D03738C1}"/>
    <pc:docChg chg="modSld">
      <pc:chgData name="Christman,Lisa" userId="e1526f46-ab4f-40ac-b339-48ad2c13fdfc" providerId="ADAL" clId="{D5C88CD3-2D22-4666-A77C-D217D03738C1}" dt="2023-08-31T21:45:52.660" v="67" actId="20577"/>
      <pc:docMkLst>
        <pc:docMk/>
      </pc:docMkLst>
      <pc:sldChg chg="modSp">
        <pc:chgData name="Christman,Lisa" userId="e1526f46-ab4f-40ac-b339-48ad2c13fdfc" providerId="ADAL" clId="{D5C88CD3-2D22-4666-A77C-D217D03738C1}" dt="2023-08-31T21:45:52.660" v="67" actId="20577"/>
        <pc:sldMkLst>
          <pc:docMk/>
          <pc:sldMk cId="1815246786" sldId="263"/>
        </pc:sldMkLst>
        <pc:spChg chg="mod">
          <ac:chgData name="Christman,Lisa" userId="e1526f46-ab4f-40ac-b339-48ad2c13fdfc" providerId="ADAL" clId="{D5C88CD3-2D22-4666-A77C-D217D03738C1}" dt="2023-08-31T21:45:29.700" v="60" actId="20577"/>
          <ac:spMkLst>
            <pc:docMk/>
            <pc:sldMk cId="1815246786" sldId="263"/>
            <ac:spMk id="3" creationId="{22F378FA-358C-4207-B71B-4263F43688C0}"/>
          </ac:spMkLst>
        </pc:spChg>
        <pc:spChg chg="mod">
          <ac:chgData name="Christman,Lisa" userId="e1526f46-ab4f-40ac-b339-48ad2c13fdfc" providerId="ADAL" clId="{D5C88CD3-2D22-4666-A77C-D217D03738C1}" dt="2023-08-31T21:45:52.660" v="67" actId="20577"/>
          <ac:spMkLst>
            <pc:docMk/>
            <pc:sldMk cId="1815246786" sldId="263"/>
            <ac:spMk id="4" creationId="{683435FC-59C7-4F56-A6EC-244AFDF7B1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6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4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62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5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1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4B7B-9D51-483A-A8C2-8B37CB44C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5CE73F-AF3F-4B3D-A3BF-408E17C8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1vbDTbJ0UQ&amp;pp=ygULc2V2ZW4ganVtcHM%3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icsounds.info/app/#/0/search/details/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wcs-my.sharepoint.com/personal/lisa_christman_fwcs_k12_in_us/Documents/Documents/Peer%20Gynt%20Anitra's%20Dance%20Professional%20Dancer" TargetMode="External"/><Relationship Id="rId13" Type="http://schemas.openxmlformats.org/officeDocument/2006/relationships/hyperlink" Target="https://fwcs-my.sharepoint.com/personal/lisa_christman_fwcs_k12_in_us/Documents/Documents/Mountain%20King%20Body%20Percussion%20Demo" TargetMode="External"/><Relationship Id="rId18" Type="http://schemas.openxmlformats.org/officeDocument/2006/relationships/hyperlink" Target="https://fwcs-my.sharepoint.com/personal/lisa_christman_fwcs_k12_in_us/Documents/Documents/youtube.com/watch?v=A-p9v5hed0w" TargetMode="External"/><Relationship Id="rId3" Type="http://schemas.openxmlformats.org/officeDocument/2006/relationships/hyperlink" Target="https://musicinourhomeschool.com/music-lesson-on-grieg/" TargetMode="External"/><Relationship Id="rId21" Type="http://schemas.openxmlformats.org/officeDocument/2006/relationships/hyperlink" Target="https://www.youtube.com/results?sp=mAEB&amp;search_query=in+the+hall+of+the+mountain+king+line+rider+" TargetMode="External"/><Relationship Id="rId7" Type="http://schemas.openxmlformats.org/officeDocument/2006/relationships/hyperlink" Target="https://fwcs-my.sharepoint.com/personal/lisa_christman_fwcs_k12_in_us/Documents/Documents/Peer%20Gynt%20Anitra's%20Dance%20Move%20It" TargetMode="External"/><Relationship Id="rId12" Type="http://schemas.openxmlformats.org/officeDocument/2006/relationships/hyperlink" Target="https://www.youtube.com/watch?v=JiqXH0Xs2LM" TargetMode="External"/><Relationship Id="rId17" Type="http://schemas.openxmlformats.org/officeDocument/2006/relationships/hyperlink" Target="https://www.youtube.com/watch?v=EBomugeweNI" TargetMode="External"/><Relationship Id="rId2" Type="http://schemas.openxmlformats.org/officeDocument/2006/relationships/hyperlink" Target="https://www.nordicsounds.info/app/#/0/search" TargetMode="External"/><Relationship Id="rId16" Type="http://schemas.openxmlformats.org/officeDocument/2006/relationships/hyperlink" Target="https://www.youtube.com/watch?v=QV0Pbpnsgss" TargetMode="External"/><Relationship Id="rId20" Type="http://schemas.openxmlformats.org/officeDocument/2006/relationships/hyperlink" Target="https://www.youtube.com/watch?v=jlMjNMcPUf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wcs-my.sharepoint.com/personal/lisa_christman_fwcs_k12_in_us/Documents/Documents/Peer%20Gynt%20Suite%20Move%20it%20with%20scarf" TargetMode="External"/><Relationship Id="rId11" Type="http://schemas.openxmlformats.org/officeDocument/2006/relationships/hyperlink" Target="https://www.youtube.com/watch?v=M1fWCFUMFwE" TargetMode="External"/><Relationship Id="rId5" Type="http://schemas.openxmlformats.org/officeDocument/2006/relationships/hyperlink" Target="https://fwcs-my.sharepoint.com/personal/lisa_christman_fwcs_k12_in_us/Documents/Documents/Peer%20Gynt%20Suite%20Move%20It" TargetMode="External"/><Relationship Id="rId15" Type="http://schemas.openxmlformats.org/officeDocument/2006/relationships/hyperlink" Target="https://www.youtube.com/watch?v=eSSBfVhPiNc&amp;pp=ygUqaW4gdGhlIGhhbGwgb2YgdGhlIG1vdW50YWluIGtpbmcgY2xhc3Nyb29t" TargetMode="External"/><Relationship Id="rId10" Type="http://schemas.openxmlformats.org/officeDocument/2006/relationships/hyperlink" Target="https://fwcs-my.sharepoint.com/personal/lisa_christman_fwcs_k12_in_us/Documents/Documents/Mountain%20King%20progression%20movement" TargetMode="External"/><Relationship Id="rId19" Type="http://schemas.openxmlformats.org/officeDocument/2006/relationships/hyperlink" Target="https://www.youtube.com/watch?v=UM_mjZGe2sI" TargetMode="External"/><Relationship Id="rId4" Type="http://schemas.openxmlformats.org/officeDocument/2006/relationships/hyperlink" Target="https://www.classicsforkids.com/lessonplan-grieg/" TargetMode="External"/><Relationship Id="rId9" Type="http://schemas.openxmlformats.org/officeDocument/2006/relationships/hyperlink" Target="https://www.youtube.com/watch?v=Wk43IDUQmTk&amp;pp=ygURcGVlciBneW50IG1vdmUgaXQ%3D" TargetMode="External"/><Relationship Id="rId14" Type="http://schemas.openxmlformats.org/officeDocument/2006/relationships/hyperlink" Target="https://www.youtube.com/watch?v=tpSCx1-RDG4" TargetMode="External"/><Relationship Id="rId22" Type="http://schemas.openxmlformats.org/officeDocument/2006/relationships/hyperlink" Target="https://www.youtube.com/watch?v=0wL4zL52Vp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50Awwhuwx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icsounds.info/app/#/0/search/details/2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hn6IIJd-U" TargetMode="External"/><Relationship Id="rId2" Type="http://schemas.openxmlformats.org/officeDocument/2006/relationships/hyperlink" Target="https://www.nordicsounds.info/app/#/0/search/details/2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icsounds.info/app/#/0/search/details/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icsounds.info/app/#/0/search/details/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dicsounds.info/app/#/0/search/details/1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AkdakV8N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FCEA-9802-4B20-A083-E21CE8404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2023-24 FAME Teacher’s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50784-4BA9-4659-882D-9E76D8862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Cultural Focus: Scandinavia</a:t>
            </a:r>
          </a:p>
        </p:txBody>
      </p:sp>
    </p:spTree>
    <p:extLst>
      <p:ext uri="{BB962C8B-B14F-4D97-AF65-F5344CB8AC3E}">
        <p14:creationId xmlns:p14="http://schemas.microsoft.com/office/powerpoint/2010/main" val="6063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FB01-6FDE-469A-81B6-C3D79025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Jumps (Denmark)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B4D3-2E10-46DD-BDF3-467D037D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Danish folk dance, great for younger students</a:t>
            </a:r>
          </a:p>
          <a:p>
            <a:r>
              <a:rPr lang="en-US" sz="2400" dirty="0"/>
              <a:t>On Shenanigans CD, can find the track on YouTube</a:t>
            </a:r>
          </a:p>
          <a:p>
            <a:r>
              <a:rPr lang="en-US" sz="2400" dirty="0">
                <a:hlinkClick r:id="rId2"/>
              </a:rPr>
              <a:t>https://www.youtube.com/watch?v=X1vbDTbJ0UQ&amp;pp=ygULc2V2ZW4ganVtcHM%3D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4751-1165-4B3E-BF7C-A36BBF9B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43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Sulla Rulla (Norway)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C1BB-B205-4BB3-AE8F-E730BFEB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112"/>
            <a:ext cx="10515600" cy="168966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Norwegian lullaby</a:t>
            </a:r>
          </a:p>
          <a:p>
            <a:r>
              <a:rPr lang="en-US" sz="2000" dirty="0"/>
              <a:t>In Norwegian folksongs, they sing a lot on the consonants, so emphasize the sound of the L in Sulla </a:t>
            </a:r>
            <a:r>
              <a:rPr lang="en-US" sz="2000" dirty="0" err="1"/>
              <a:t>rulla</a:t>
            </a:r>
            <a:r>
              <a:rPr lang="en-US" sz="2000" dirty="0"/>
              <a:t>.</a:t>
            </a:r>
          </a:p>
          <a:p>
            <a:r>
              <a:rPr lang="en-US" sz="2000" dirty="0"/>
              <a:t>Eventually place the name of each child into the song instead of using ‘</a:t>
            </a:r>
            <a:r>
              <a:rPr lang="en-US" sz="2000" dirty="0" err="1"/>
              <a:t>leia</a:t>
            </a:r>
            <a:r>
              <a:rPr lang="en-US" sz="2000" dirty="0"/>
              <a:t>’ at the end of each line.</a:t>
            </a:r>
          </a:p>
          <a:p>
            <a:r>
              <a:rPr lang="en-US" sz="2000" dirty="0"/>
              <a:t>Sing while swaying together. Can be sung in canon. Can be given </a:t>
            </a:r>
            <a:r>
              <a:rPr lang="en-US" sz="2000" dirty="0" err="1"/>
              <a:t>bordun</a:t>
            </a:r>
            <a:r>
              <a:rPr lang="en-US" sz="2000" dirty="0"/>
              <a:t>. See link for extensions.</a:t>
            </a:r>
          </a:p>
        </p:txBody>
      </p:sp>
      <p:pic>
        <p:nvPicPr>
          <p:cNvPr id="1026" name="Picture 2" descr="https://www.nordicsounds.info/server/media/0/images/4_L/25f45409411b7255d7a095f2b4d63fab3aa23088.png">
            <a:extLst>
              <a:ext uri="{FF2B5EF4-FFF2-40B4-BE49-F238E27FC236}">
                <a16:creationId xmlns:a16="http://schemas.microsoft.com/office/drawing/2014/main" id="{A8FBE475-A053-4D6F-86EE-4A7853D9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6" y="3194780"/>
            <a:ext cx="9203703" cy="24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C651-E83A-4C0A-8E09-1F095832F8FC}"/>
              </a:ext>
            </a:extLst>
          </p:cNvPr>
          <p:cNvSpPr/>
          <p:nvPr/>
        </p:nvSpPr>
        <p:spPr>
          <a:xfrm>
            <a:off x="1216533" y="5968680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https://www.nordicsounds.info/app/#/0/search/details/26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40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BE39-938F-48DD-9DF7-AD02654D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Music from Scandinavia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9AA2-C6CC-4C98-85AD-A98E1867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most well-known works from Scandinavia are Finlandia, by Sibelius and Peer </a:t>
            </a:r>
            <a:r>
              <a:rPr lang="en-US" sz="2400" dirty="0" err="1"/>
              <a:t>Gynt</a:t>
            </a:r>
            <a:r>
              <a:rPr lang="en-US" sz="2400" dirty="0"/>
              <a:t> by Grieg. </a:t>
            </a:r>
          </a:p>
          <a:p>
            <a:r>
              <a:rPr lang="en-US" sz="2400" dirty="0"/>
              <a:t>Info about them is included in your packet. There are also links on the resource slide for info and activities. </a:t>
            </a:r>
          </a:p>
        </p:txBody>
      </p:sp>
    </p:spTree>
    <p:extLst>
      <p:ext uri="{BB962C8B-B14F-4D97-AF65-F5344CB8AC3E}">
        <p14:creationId xmlns:p14="http://schemas.microsoft.com/office/powerpoint/2010/main" val="10315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CC85-E765-424A-84FD-FAAEEE91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78FA-358C-4207-B71B-4263F436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44" y="1310326"/>
            <a:ext cx="5652941" cy="5429839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Book used today: The </a:t>
            </a:r>
            <a:r>
              <a:rPr lang="en-US" sz="4400" dirty="0" err="1"/>
              <a:t>Tomten</a:t>
            </a:r>
            <a:r>
              <a:rPr lang="en-US" sz="4400" dirty="0"/>
              <a:t> by Astrid Lindgren</a:t>
            </a:r>
            <a:endParaRPr lang="en-US" sz="4400" dirty="0">
              <a:hlinkClick r:id="rId2"/>
            </a:endParaRPr>
          </a:p>
          <a:p>
            <a:r>
              <a:rPr lang="en-US" sz="4400" dirty="0">
                <a:hlinkClick r:id="rId2"/>
              </a:rPr>
              <a:t>Nordic Sounds Project</a:t>
            </a:r>
            <a:endParaRPr lang="en-US" sz="4400" dirty="0"/>
          </a:p>
          <a:p>
            <a:r>
              <a:rPr lang="en-US" sz="4400" u="sng" dirty="0">
                <a:hlinkClick r:id="rId3"/>
              </a:rPr>
              <a:t>About Grieg and Peer </a:t>
            </a:r>
            <a:r>
              <a:rPr lang="en-US" sz="4400" u="sng" dirty="0" err="1">
                <a:hlinkClick r:id="rId3"/>
              </a:rPr>
              <a:t>Gynt</a:t>
            </a:r>
            <a:endParaRPr lang="en-US" sz="4400" u="sng" dirty="0"/>
          </a:p>
          <a:p>
            <a:r>
              <a:rPr lang="en-US" sz="4400" dirty="0">
                <a:hlinkClick r:id="rId4"/>
              </a:rPr>
              <a:t>Classics for Kids Lessons - Edvard Grieg</a:t>
            </a:r>
            <a:endParaRPr lang="en-US" sz="4400" dirty="0"/>
          </a:p>
          <a:p>
            <a:r>
              <a:rPr lang="en-US" sz="4400" u="sng" dirty="0">
                <a:hlinkClick r:id="rId5"/>
              </a:rPr>
              <a:t>Peer </a:t>
            </a:r>
            <a:r>
              <a:rPr lang="en-US" sz="4400" u="sng" dirty="0" err="1">
                <a:hlinkClick r:id="rId5"/>
              </a:rPr>
              <a:t>Gynt</a:t>
            </a:r>
            <a:r>
              <a:rPr lang="en-US" sz="4400" u="sng" dirty="0">
                <a:hlinkClick r:id="rId5"/>
              </a:rPr>
              <a:t> Suite Move It</a:t>
            </a:r>
            <a:endParaRPr lang="en-US" sz="4400" dirty="0"/>
          </a:p>
          <a:p>
            <a:r>
              <a:rPr lang="en-US" sz="4400" u="sng" dirty="0">
                <a:hlinkClick r:id="rId6"/>
              </a:rPr>
              <a:t>Peer </a:t>
            </a:r>
            <a:r>
              <a:rPr lang="en-US" sz="4400" u="sng" dirty="0" err="1">
                <a:hlinkClick r:id="rId6"/>
              </a:rPr>
              <a:t>Gynt</a:t>
            </a:r>
            <a:r>
              <a:rPr lang="en-US" sz="4400" u="sng" dirty="0">
                <a:hlinkClick r:id="rId6"/>
              </a:rPr>
              <a:t> Suite Move it with scarf</a:t>
            </a:r>
            <a:endParaRPr lang="en-US" sz="4400" dirty="0"/>
          </a:p>
          <a:p>
            <a:r>
              <a:rPr lang="en-US" sz="4400" u="sng" dirty="0">
                <a:hlinkClick r:id="rId7"/>
              </a:rPr>
              <a:t>Peer </a:t>
            </a:r>
            <a:r>
              <a:rPr lang="en-US" sz="4400" u="sng" dirty="0" err="1">
                <a:hlinkClick r:id="rId7"/>
              </a:rPr>
              <a:t>Gynt</a:t>
            </a:r>
            <a:r>
              <a:rPr lang="en-US" sz="4400" u="sng" dirty="0">
                <a:hlinkClick r:id="rId7"/>
              </a:rPr>
              <a:t> Anitra's Dance Move It 1</a:t>
            </a:r>
            <a:endParaRPr lang="en-US" sz="4400" dirty="0"/>
          </a:p>
          <a:p>
            <a:r>
              <a:rPr lang="en-US" sz="4400" u="sng" dirty="0">
                <a:hlinkClick r:id="rId7"/>
              </a:rPr>
              <a:t>Peer </a:t>
            </a:r>
            <a:r>
              <a:rPr lang="en-US" sz="4400" u="sng" dirty="0" err="1">
                <a:hlinkClick r:id="rId7"/>
              </a:rPr>
              <a:t>Gynt</a:t>
            </a:r>
            <a:r>
              <a:rPr lang="en-US" sz="4400" u="sng" dirty="0">
                <a:hlinkClick r:id="rId7"/>
              </a:rPr>
              <a:t> Anitra's Dance Move It 2</a:t>
            </a:r>
            <a:endParaRPr lang="en-US" sz="4400" dirty="0"/>
          </a:p>
          <a:p>
            <a:r>
              <a:rPr lang="en-US" sz="4400" u="sng" dirty="0">
                <a:hlinkClick r:id="rId8"/>
              </a:rPr>
              <a:t>Peer </a:t>
            </a:r>
            <a:r>
              <a:rPr lang="en-US" sz="4400" u="sng" dirty="0" err="1">
                <a:hlinkClick r:id="rId8"/>
              </a:rPr>
              <a:t>Gynt</a:t>
            </a:r>
            <a:r>
              <a:rPr lang="en-US" sz="4400" u="sng" dirty="0">
                <a:hlinkClick r:id="rId8"/>
              </a:rPr>
              <a:t> Anitra's Dance Professional Dancer</a:t>
            </a:r>
            <a:endParaRPr lang="en-US" sz="4400" dirty="0"/>
          </a:p>
          <a:p>
            <a:r>
              <a:rPr lang="en-US" sz="4400" u="sng" dirty="0">
                <a:hlinkClick r:id="rId9"/>
              </a:rPr>
              <a:t>In the Hall of the Mountain King rhythm play along</a:t>
            </a:r>
            <a:r>
              <a:rPr lang="en-US" sz="4400" dirty="0"/>
              <a:t> </a:t>
            </a:r>
          </a:p>
          <a:p>
            <a:r>
              <a:rPr lang="en-US" sz="4400" u="sng" dirty="0">
                <a:hlinkClick r:id="rId10"/>
              </a:rPr>
              <a:t>Mountain King progression movement</a:t>
            </a:r>
            <a:endParaRPr lang="en-US" sz="4400" u="sng" dirty="0"/>
          </a:p>
          <a:p>
            <a:r>
              <a:rPr lang="en-US" sz="4400" u="sng" dirty="0">
                <a:hlinkClick r:id="rId11"/>
              </a:rPr>
              <a:t>Mountain King Dubstep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435FC-59C7-4F56-A6EC-244AFDF7B11A}"/>
              </a:ext>
            </a:extLst>
          </p:cNvPr>
          <p:cNvSpPr/>
          <p:nvPr/>
        </p:nvSpPr>
        <p:spPr>
          <a:xfrm>
            <a:off x="5797485" y="1878503"/>
            <a:ext cx="57314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2"/>
              </a:rPr>
              <a:t>Mountain King Rhythm Play Along with Accents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3"/>
              </a:rPr>
              <a:t>Mountain King Body Percussion Demo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4"/>
              </a:rPr>
              <a:t>Mountain King Body Percussion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5"/>
              </a:rPr>
              <a:t>Mountain King </a:t>
            </a:r>
            <a:r>
              <a:rPr lang="en-US" sz="2100" u="sng" dirty="0" err="1">
                <a:hlinkClick r:id="rId15"/>
              </a:rPr>
              <a:t>Boomwhackers</a:t>
            </a:r>
            <a:r>
              <a:rPr lang="en-US" sz="2100" u="sng" dirty="0">
                <a:hlinkClick r:id="rId15"/>
              </a:rPr>
              <a:t> 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6"/>
              </a:rPr>
              <a:t>Mountain King Classroom Orchestra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7"/>
              </a:rPr>
              <a:t>Mountain King Long/Short activity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8"/>
              </a:rPr>
              <a:t>Mountain King Listening Map</a:t>
            </a:r>
            <a:r>
              <a:rPr lang="en-US" sz="21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19"/>
              </a:rPr>
              <a:t>Mountain King Rhythm Play Along with Form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20"/>
              </a:rPr>
              <a:t>Mountain King Body Percussion Play Along Slower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21"/>
              </a:rPr>
              <a:t>Mountain King Line Rider</a:t>
            </a:r>
            <a:endParaRPr lang="en-US" sz="21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>
                <a:hlinkClick r:id="rId22"/>
              </a:rPr>
              <a:t>Mr. Delgaudio: </a:t>
            </a:r>
            <a:r>
              <a:rPr lang="en-US" sz="2100" u="sng" dirty="0" err="1">
                <a:hlinkClick r:id="rId22"/>
              </a:rPr>
              <a:t>Hej</a:t>
            </a:r>
            <a:r>
              <a:rPr lang="en-US" sz="2100" u="sng" dirty="0">
                <a:hlinkClick r:id="rId22"/>
              </a:rPr>
              <a:t>, </a:t>
            </a:r>
            <a:r>
              <a:rPr lang="en-US" sz="2100" u="sng" dirty="0" err="1">
                <a:hlinkClick r:id="rId22"/>
              </a:rPr>
              <a:t>Tomtegubbar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1524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72F5-ADBB-4D54-B359-F7F5877E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Scandinavia</a:t>
            </a:r>
          </a:p>
        </p:txBody>
      </p:sp>
      <p:sp>
        <p:nvSpPr>
          <p:cNvPr id="4" name="AutoShape 2" descr="https://www.routesnorth.com/wp-content/uploads/2022/03/Scandinavia_regions_map.png">
            <a:extLst>
              <a:ext uri="{FF2B5EF4-FFF2-40B4-BE49-F238E27FC236}">
                <a16:creationId xmlns:a16="http://schemas.microsoft.com/office/drawing/2014/main" id="{B1F5EC43-072C-4CB5-8FD3-348DBA03457A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7334" y="1825625"/>
            <a:ext cx="31225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400" dirty="0"/>
              <a:t>Sweden</a:t>
            </a:r>
          </a:p>
          <a:p>
            <a:pPr marL="0" indent="0">
              <a:buNone/>
            </a:pPr>
            <a:r>
              <a:rPr lang="en-US" sz="2400" dirty="0"/>
              <a:t>Norway</a:t>
            </a:r>
          </a:p>
          <a:p>
            <a:pPr marL="0" indent="0">
              <a:buNone/>
            </a:pPr>
            <a:r>
              <a:rPr lang="en-US" sz="2400" dirty="0"/>
              <a:t>Finland</a:t>
            </a:r>
          </a:p>
          <a:p>
            <a:pPr marL="0" indent="0">
              <a:buNone/>
            </a:pPr>
            <a:r>
              <a:rPr lang="en-US" sz="2400" dirty="0"/>
              <a:t>Denmark</a:t>
            </a:r>
          </a:p>
          <a:p>
            <a:pPr marL="0" indent="0">
              <a:buNone/>
            </a:pPr>
            <a:r>
              <a:rPr lang="en-US" sz="2400" dirty="0"/>
              <a:t>Iceland</a:t>
            </a:r>
          </a:p>
          <a:p>
            <a:pPr marL="0" indent="0">
              <a:buNone/>
            </a:pPr>
            <a:r>
              <a:rPr lang="en-US" sz="2400" dirty="0"/>
              <a:t>Faroe Islands (Denmark)</a:t>
            </a:r>
          </a:p>
          <a:p>
            <a:pPr marL="0" indent="0">
              <a:buNone/>
            </a:pPr>
            <a:r>
              <a:rPr lang="en-US" sz="2400" dirty="0"/>
              <a:t>Greenland (Denmark)</a:t>
            </a:r>
          </a:p>
        </p:txBody>
      </p:sp>
      <p:pic>
        <p:nvPicPr>
          <p:cNvPr id="2054" name="Picture 6" descr="https://www.routesnorth.com/wp-content/uploads/2022/03/Scandinavia_regions_map.png">
            <a:extLst>
              <a:ext uri="{FF2B5EF4-FFF2-40B4-BE49-F238E27FC236}">
                <a16:creationId xmlns:a16="http://schemas.microsoft.com/office/drawing/2014/main" id="{5DCC474E-0E84-4C9E-97DF-286123DD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15" y="1027906"/>
            <a:ext cx="73342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9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1733-695F-446F-863D-6B19BF3E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Fjäskern</a:t>
            </a:r>
            <a:r>
              <a:rPr lang="en-US" b="1" dirty="0"/>
              <a:t> (Sweden)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D86E-B9B4-4A84-9251-AFDDE0D8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72020" cy="3880773"/>
          </a:xfrm>
        </p:spPr>
        <p:txBody>
          <a:bodyPr>
            <a:normAutofit/>
          </a:bodyPr>
          <a:lstStyle/>
          <a:p>
            <a:r>
              <a:rPr lang="en-US" sz="2800" dirty="0"/>
              <a:t>Teaching Movement and Dance by Phyllis Weikart</a:t>
            </a:r>
          </a:p>
          <a:p>
            <a:r>
              <a:rPr lang="en-US" sz="2800" dirty="0"/>
              <a:t>Also called “Hurry Scurry”</a:t>
            </a:r>
          </a:p>
          <a:p>
            <a:r>
              <a:rPr lang="en-US" sz="2800" dirty="0">
                <a:hlinkClick r:id="rId2"/>
              </a:rPr>
              <a:t>https://www.youtube.com/watch?v=B50Awwhuwxc</a:t>
            </a:r>
            <a:r>
              <a:rPr lang="en-US" sz="2800" dirty="0"/>
              <a:t> </a:t>
            </a:r>
          </a:p>
          <a:p>
            <a:r>
              <a:rPr lang="en-US" sz="2800" dirty="0"/>
              <a:t>On Rhythmically Moving CD 2 or Shenanigans</a:t>
            </a:r>
          </a:p>
        </p:txBody>
      </p:sp>
    </p:spTree>
    <p:extLst>
      <p:ext uri="{BB962C8B-B14F-4D97-AF65-F5344CB8AC3E}">
        <p14:creationId xmlns:p14="http://schemas.microsoft.com/office/powerpoint/2010/main" val="48784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8245-7DD5-4069-9872-04F8D2E7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Undir</a:t>
            </a:r>
            <a:r>
              <a:rPr lang="en-US" b="1" dirty="0"/>
              <a:t> </a:t>
            </a:r>
            <a:r>
              <a:rPr lang="en-US" b="1" dirty="0" err="1"/>
              <a:t>grønum</a:t>
            </a:r>
            <a:r>
              <a:rPr lang="en-US" b="1" dirty="0"/>
              <a:t> </a:t>
            </a:r>
            <a:r>
              <a:rPr lang="en-US" b="1" dirty="0" err="1"/>
              <a:t>lí­ðum</a:t>
            </a:r>
            <a:r>
              <a:rPr lang="en-US" b="1" dirty="0"/>
              <a:t> (Faroe Islands)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77BF-D015-4A6D-A319-80274142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554481"/>
            <a:ext cx="10703560" cy="333248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Under the green hills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www.nordicsounds.info/server/media/0/images/4_L/f0dfff2ee483f04c7a2a128d57b9c7cb87a48fd0.png">
            <a:extLst>
              <a:ext uri="{FF2B5EF4-FFF2-40B4-BE49-F238E27FC236}">
                <a16:creationId xmlns:a16="http://schemas.microsoft.com/office/drawing/2014/main" id="{A0280A4C-F1ED-4DDE-BB94-D162918A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2064571"/>
            <a:ext cx="10281920" cy="29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C6F894-23F7-4307-AF7E-26A76A974509}"/>
              </a:ext>
            </a:extLst>
          </p:cNvPr>
          <p:cNvSpPr/>
          <p:nvPr/>
        </p:nvSpPr>
        <p:spPr>
          <a:xfrm>
            <a:off x="2139884" y="4945248"/>
            <a:ext cx="4464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err="1">
                <a:effectLst/>
                <a:latin typeface="var(--text-font)"/>
              </a:rPr>
              <a:t>Undir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grønum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líðum</a:t>
            </a:r>
            <a:r>
              <a:rPr lang="en-US" b="0" i="1" dirty="0">
                <a:effectLst/>
                <a:latin typeface="var(--text-font)"/>
              </a:rPr>
              <a:t>,</a:t>
            </a:r>
            <a:br>
              <a:rPr lang="en-US" b="0" i="1" dirty="0">
                <a:effectLst/>
                <a:latin typeface="var(--text-font)"/>
              </a:rPr>
            </a:br>
            <a:r>
              <a:rPr lang="en-US" b="0" i="1" dirty="0">
                <a:effectLst/>
                <a:latin typeface="var(--text-font)"/>
              </a:rPr>
              <a:t>har </a:t>
            </a:r>
            <a:r>
              <a:rPr lang="en-US" b="0" i="1" dirty="0" err="1">
                <a:effectLst/>
                <a:latin typeface="var(--text-font)"/>
              </a:rPr>
              <a:t>goymi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eg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ringin</a:t>
            </a:r>
            <a:r>
              <a:rPr lang="en-US" b="0" i="1" dirty="0">
                <a:effectLst/>
                <a:latin typeface="var(--text-font)"/>
              </a:rPr>
              <a:t>,</a:t>
            </a:r>
            <a:br>
              <a:rPr lang="en-US" b="0" i="1" dirty="0">
                <a:effectLst/>
                <a:latin typeface="var(--text-font)"/>
              </a:rPr>
            </a:br>
            <a:r>
              <a:rPr lang="en-US" b="0" i="1" dirty="0" err="1">
                <a:effectLst/>
                <a:latin typeface="var(--text-font)"/>
              </a:rPr>
              <a:t>sært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tú</a:t>
            </a:r>
            <a:r>
              <a:rPr lang="en-US" b="0" i="1" dirty="0">
                <a:effectLst/>
                <a:latin typeface="var(--text-font)"/>
              </a:rPr>
              <a:t>, </a:t>
            </a:r>
            <a:r>
              <a:rPr lang="en-US" b="0" i="1" dirty="0" err="1">
                <a:effectLst/>
                <a:latin typeface="var(--text-font)"/>
              </a:rPr>
              <a:t>eg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havi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ongan</a:t>
            </a:r>
            <a:r>
              <a:rPr lang="en-US" b="0" i="1" dirty="0">
                <a:effectLst/>
                <a:latin typeface="var(--text-font)"/>
              </a:rPr>
              <a:t>,</a:t>
            </a:r>
            <a:br>
              <a:rPr lang="en-US" b="0" i="1" dirty="0">
                <a:effectLst/>
                <a:latin typeface="var(--text-font)"/>
              </a:rPr>
            </a:br>
            <a:r>
              <a:rPr lang="en-US" b="0" i="1" dirty="0">
                <a:effectLst/>
                <a:latin typeface="var(--text-font)"/>
              </a:rPr>
              <a:t>men </a:t>
            </a:r>
            <a:r>
              <a:rPr lang="en-US" b="0" i="1" dirty="0" err="1">
                <a:effectLst/>
                <a:latin typeface="var(--text-font)"/>
              </a:rPr>
              <a:t>hvør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hevur</a:t>
            </a:r>
            <a:r>
              <a:rPr lang="en-US" b="0" i="1" dirty="0">
                <a:effectLst/>
                <a:latin typeface="var(--text-font)"/>
              </a:rPr>
              <a:t> </a:t>
            </a:r>
            <a:r>
              <a:rPr lang="en-US" b="0" i="1" dirty="0" err="1">
                <a:effectLst/>
                <a:latin typeface="var(--text-font)"/>
              </a:rPr>
              <a:t>hann</a:t>
            </a:r>
            <a:r>
              <a:rPr lang="en-US" b="0" i="1" dirty="0">
                <a:effectLst/>
                <a:latin typeface="var(--text-font)"/>
              </a:rPr>
              <a:t>?</a:t>
            </a:r>
            <a:endParaRPr lang="en-US" b="0" i="0" dirty="0">
              <a:effectLst/>
              <a:latin typeface="var(--text-font)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F1E0D-8EA3-48F0-BA51-75CD224ED6B5}"/>
              </a:ext>
            </a:extLst>
          </p:cNvPr>
          <p:cNvSpPr/>
          <p:nvPr/>
        </p:nvSpPr>
        <p:spPr>
          <a:xfrm>
            <a:off x="4901938" y="4945248"/>
            <a:ext cx="461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effectLst/>
                <a:latin typeface="var(--text-font)"/>
              </a:rPr>
              <a:t>Under the green hills,</a:t>
            </a:r>
            <a:br>
              <a:rPr lang="en-US" b="0" i="1" dirty="0">
                <a:effectLst/>
                <a:latin typeface="var(--text-font)"/>
              </a:rPr>
            </a:br>
            <a:r>
              <a:rPr lang="en-US" b="0" i="1" dirty="0">
                <a:effectLst/>
                <a:latin typeface="var(--text-font)"/>
              </a:rPr>
              <a:t>I hide the ring.</a:t>
            </a:r>
            <a:br>
              <a:rPr lang="en-US" b="0" i="1" dirty="0">
                <a:effectLst/>
                <a:latin typeface="var(--text-font)"/>
              </a:rPr>
            </a:br>
            <a:r>
              <a:rPr lang="en-US" b="0" i="1" dirty="0">
                <a:effectLst/>
                <a:latin typeface="var(--text-font)"/>
              </a:rPr>
              <a:t>You see I don’t have one,</a:t>
            </a:r>
            <a:br>
              <a:rPr lang="en-US" b="0" i="1" dirty="0">
                <a:effectLst/>
                <a:latin typeface="var(--text-font)"/>
              </a:rPr>
            </a:br>
            <a:r>
              <a:rPr lang="en-US" b="0" i="1" dirty="0">
                <a:effectLst/>
                <a:latin typeface="var(--text-font)"/>
              </a:rPr>
              <a:t>but who has it?</a:t>
            </a:r>
            <a:endParaRPr lang="en-US" b="0" i="0" dirty="0">
              <a:effectLst/>
              <a:latin typeface="var(--text-font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EDDF5-A629-47C8-A3F9-333FBB81D88A}"/>
              </a:ext>
            </a:extLst>
          </p:cNvPr>
          <p:cNvSpPr/>
          <p:nvPr/>
        </p:nvSpPr>
        <p:spPr>
          <a:xfrm>
            <a:off x="1575211" y="6403252"/>
            <a:ext cx="582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https://www.nordicsounds.info/app/#/0/search/details/212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7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5ED8-A3C3-4403-A3CC-DD595642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/>
              <a:t>Kuovsâkkâsah</a:t>
            </a:r>
            <a:r>
              <a:rPr lang="en-US" sz="4900" b="1" dirty="0"/>
              <a:t> (Sámi)</a:t>
            </a:r>
            <a:br>
              <a:rPr lang="en-US" sz="4900" b="1" dirty="0"/>
            </a:b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C35-65ED-46C4-9E96-9EDFF047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04" y="1825625"/>
            <a:ext cx="79381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Modern-composed Sámi </a:t>
            </a:r>
            <a:r>
              <a:rPr lang="en-US" sz="2400" dirty="0" err="1"/>
              <a:t>livđe</a:t>
            </a:r>
            <a:endParaRPr lang="en-US" sz="2400" dirty="0"/>
          </a:p>
          <a:p>
            <a:r>
              <a:rPr lang="en-US" sz="2400" dirty="0"/>
              <a:t>The three Sámi language groups have their own music styles:</a:t>
            </a:r>
          </a:p>
          <a:p>
            <a:pPr lvl="1"/>
            <a:r>
              <a:rPr lang="en-US" sz="2000" dirty="0"/>
              <a:t>North Sámi have </a:t>
            </a:r>
            <a:r>
              <a:rPr lang="en-US" sz="2000" dirty="0" err="1"/>
              <a:t>joik</a:t>
            </a:r>
            <a:r>
              <a:rPr lang="en-US" sz="2000" dirty="0"/>
              <a:t> or </a:t>
            </a:r>
            <a:r>
              <a:rPr lang="en-US" sz="2000" dirty="0" err="1"/>
              <a:t>luohti</a:t>
            </a:r>
            <a:endParaRPr lang="en-US" sz="2000" dirty="0"/>
          </a:p>
          <a:p>
            <a:pPr lvl="1"/>
            <a:r>
              <a:rPr lang="en-US" sz="2000" dirty="0"/>
              <a:t>Skolt Sámi have </a:t>
            </a:r>
            <a:r>
              <a:rPr lang="en-US" sz="2000" dirty="0" err="1"/>
              <a:t>leu’dd</a:t>
            </a:r>
            <a:endParaRPr lang="en-US" sz="2000" dirty="0"/>
          </a:p>
          <a:p>
            <a:pPr lvl="1"/>
            <a:r>
              <a:rPr lang="en-US" sz="2000" dirty="0" err="1"/>
              <a:t>Aanaar</a:t>
            </a:r>
            <a:r>
              <a:rPr lang="en-US" sz="2000" dirty="0"/>
              <a:t> Sámi have </a:t>
            </a:r>
            <a:r>
              <a:rPr lang="en-US" sz="2000" dirty="0" err="1"/>
              <a:t>livđe</a:t>
            </a:r>
            <a:r>
              <a:rPr lang="en-US" sz="2000" dirty="0"/>
              <a:t>, which is similar to </a:t>
            </a:r>
            <a:r>
              <a:rPr lang="en-US" sz="2000" dirty="0" err="1"/>
              <a:t>joik</a:t>
            </a:r>
            <a:endParaRPr lang="en-US" sz="2000" dirty="0"/>
          </a:p>
          <a:p>
            <a:r>
              <a:rPr lang="en-US" sz="2400" dirty="0">
                <a:hlinkClick r:id="rId2"/>
              </a:rPr>
              <a:t>https://www.nordicsounds.info/app/#/0/search/details/230</a:t>
            </a:r>
            <a:r>
              <a:rPr lang="en-US" sz="2400" dirty="0"/>
              <a:t> </a:t>
            </a:r>
          </a:p>
          <a:p>
            <a:r>
              <a:rPr lang="en-US" sz="2400" dirty="0"/>
              <a:t>The opening song of Frozen called </a:t>
            </a:r>
            <a:r>
              <a:rPr lang="en-US" sz="2400" dirty="0" err="1"/>
              <a:t>Vuelie</a:t>
            </a:r>
            <a:r>
              <a:rPr lang="en-US" sz="2400" dirty="0"/>
              <a:t> and the native people were inspired by the Sámi people – this is in the style of </a:t>
            </a:r>
            <a:r>
              <a:rPr lang="en-US" sz="2400" dirty="0" err="1"/>
              <a:t>joiking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https://www.youtube.com/watch?v=schn6IIJd-U</a:t>
            </a:r>
            <a:r>
              <a:rPr lang="en-US" sz="2400" dirty="0"/>
              <a:t> </a:t>
            </a:r>
          </a:p>
        </p:txBody>
      </p:sp>
      <p:pic>
        <p:nvPicPr>
          <p:cNvPr id="2050" name="Picture 2" descr="Sápmi: The Sámi Homelands – The Decolonial Atlas">
            <a:extLst>
              <a:ext uri="{FF2B5EF4-FFF2-40B4-BE49-F238E27FC236}">
                <a16:creationId xmlns:a16="http://schemas.microsoft.com/office/drawing/2014/main" id="{BEB99D3C-AA6B-40DE-BD2B-A9E7DAFE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09" y="1696055"/>
            <a:ext cx="3732014" cy="44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F96B-069A-4125-8BF4-A2B39088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Onko</a:t>
            </a:r>
            <a:r>
              <a:rPr lang="en-US" b="1" dirty="0"/>
              <a:t> </a:t>
            </a:r>
            <a:r>
              <a:rPr lang="en-US" b="1" dirty="0" err="1"/>
              <a:t>koira</a:t>
            </a:r>
            <a:r>
              <a:rPr lang="en-US" b="1" dirty="0"/>
              <a:t> </a:t>
            </a:r>
            <a:r>
              <a:rPr lang="en-US" b="1" dirty="0" err="1"/>
              <a:t>kotona</a:t>
            </a:r>
            <a:r>
              <a:rPr lang="en-US" b="1" dirty="0"/>
              <a:t>? (Finland)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133E-D8D4-41F0-8621-D9270426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71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Finger game</a:t>
            </a:r>
          </a:p>
          <a:p>
            <a:endParaRPr lang="en-US" dirty="0"/>
          </a:p>
        </p:txBody>
      </p:sp>
      <p:pic>
        <p:nvPicPr>
          <p:cNvPr id="4098" name="Picture 2" descr="https://www.nordicsounds.info/server/media/0/images/4_L/4e4992afff0c6133ef028861d3b87b1161b2cd80.png">
            <a:extLst>
              <a:ext uri="{FF2B5EF4-FFF2-40B4-BE49-F238E27FC236}">
                <a16:creationId xmlns:a16="http://schemas.microsoft.com/office/drawing/2014/main" id="{D2F325CF-162F-42D5-9049-5825BD3E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082582"/>
            <a:ext cx="11353800" cy="12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6BA87F-5EB5-46CD-A8EE-83EDA3DCF483}"/>
              </a:ext>
            </a:extLst>
          </p:cNvPr>
          <p:cNvSpPr/>
          <p:nvPr/>
        </p:nvSpPr>
        <p:spPr>
          <a:xfrm>
            <a:off x="1330960" y="3439833"/>
            <a:ext cx="406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Q: Onko Koira kotona?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A: Miesten kanssa mettällä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Q: Onko Koira kotona?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A: Naisten kanssa navetassa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Q: Onko Koira kotona?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A: Lasten kanssa leikkimässä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Q: Onko Koira kotona?</a:t>
            </a:r>
            <a:b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</a:br>
            <a:r>
              <a:rPr lang="fi-FI" b="0" i="1" dirty="0">
                <a:solidFill>
                  <a:srgbClr val="4D4D4D"/>
                </a:solidFill>
                <a:effectLst/>
                <a:latin typeface="adobe-caslon-pro"/>
              </a:rPr>
              <a:t>A: HAU!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41F22-C750-4606-96BA-78149E3D246A}"/>
              </a:ext>
            </a:extLst>
          </p:cNvPr>
          <p:cNvSpPr/>
          <p:nvPr/>
        </p:nvSpPr>
        <p:spPr>
          <a:xfrm>
            <a:off x="5117523" y="34290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Q: Is the Dog at home?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A: No he’s with the man in the forest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Q: Is the Dog at home?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A: No he’s with the women in the barn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Q: Is the Dog at home?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A: No he’s playing with the children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Q: Is the Dog at home?</a:t>
            </a:r>
            <a:br>
              <a:rPr lang="en-US" dirty="0"/>
            </a:b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A: </a:t>
            </a:r>
            <a:r>
              <a:rPr lang="en-US" b="0" i="0" dirty="0" err="1">
                <a:solidFill>
                  <a:srgbClr val="4D4D4D"/>
                </a:solidFill>
                <a:effectLst/>
                <a:latin typeface="adobe-caslon-pro"/>
              </a:rPr>
              <a:t>Hau</a:t>
            </a:r>
            <a:r>
              <a:rPr lang="en-US" b="0" i="0" dirty="0">
                <a:solidFill>
                  <a:srgbClr val="4D4D4D"/>
                </a:solidFill>
                <a:effectLst/>
                <a:latin typeface="adobe-caslon-pro"/>
              </a:rPr>
              <a:t>! (Woof!)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B247C-8689-4120-95EA-8A896AC1A440}"/>
              </a:ext>
            </a:extLst>
          </p:cNvPr>
          <p:cNvSpPr/>
          <p:nvPr/>
        </p:nvSpPr>
        <p:spPr>
          <a:xfrm>
            <a:off x="1330960" y="5963355"/>
            <a:ext cx="558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https://www.nordicsounds.info/app/#/0/search/details/7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7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4106-5787-43C7-9BFB-D52896D0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Pí­laranda</a:t>
            </a:r>
            <a:r>
              <a:rPr lang="en-US" b="1" dirty="0"/>
              <a:t> (Iceland)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E6D2-3ED3-4D49-8B5D-499126CA5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4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Icelandic Children’s Game</a:t>
            </a:r>
          </a:p>
        </p:txBody>
      </p:sp>
      <p:pic>
        <p:nvPicPr>
          <p:cNvPr id="1026" name="Picture 2" descr="https://www.nordicsounds.info/server/media/0/images/4_L/fd518502c0e81474aaa4f49fcc393d8b31805746.png">
            <a:extLst>
              <a:ext uri="{FF2B5EF4-FFF2-40B4-BE49-F238E27FC236}">
                <a16:creationId xmlns:a16="http://schemas.microsoft.com/office/drawing/2014/main" id="{C10F0007-6473-49F8-9DE3-EC9D542FD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61"/>
          <a:stretch/>
        </p:blipFill>
        <p:spPr bwMode="auto">
          <a:xfrm>
            <a:off x="838200" y="2321648"/>
            <a:ext cx="10165237" cy="17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AC336D-F43B-45E6-9C15-984F4FD55FE8}"/>
              </a:ext>
            </a:extLst>
          </p:cNvPr>
          <p:cNvSpPr/>
          <p:nvPr/>
        </p:nvSpPr>
        <p:spPr>
          <a:xfrm>
            <a:off x="1188563" y="3867447"/>
            <a:ext cx="2740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Pílaranda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,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pílaranda</a:t>
            </a:r>
            <a:br>
              <a:rPr lang="en-US" i="1" dirty="0">
                <a:solidFill>
                  <a:srgbClr val="4D4D4D"/>
                </a:solidFill>
                <a:latin typeface="adobe-caslon-pro"/>
              </a:rPr>
            </a:b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marenkúlaren</a:t>
            </a:r>
            <a:br>
              <a:rPr lang="en-US" i="1" dirty="0">
                <a:solidFill>
                  <a:srgbClr val="4D4D4D"/>
                </a:solidFill>
                <a:latin typeface="adobe-caslon-pro"/>
              </a:rPr>
            </a:b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og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tökum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Jónas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í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skaren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.</a:t>
            </a:r>
            <a:endParaRPr lang="en-US" dirty="0">
              <a:solidFill>
                <a:srgbClr val="4D4D4D"/>
              </a:solidFill>
              <a:latin typeface="adobe-caslon-pro"/>
            </a:endParaRPr>
          </a:p>
          <a:p>
            <a:r>
              <a:rPr lang="en-US" u="sng" dirty="0">
                <a:solidFill>
                  <a:srgbClr val="4D4D4D"/>
                </a:solidFill>
                <a:latin typeface="adobe-caslon-pro"/>
              </a:rPr>
              <a:t>Last line:</a:t>
            </a:r>
            <a:br>
              <a:rPr lang="en-US" i="1" dirty="0">
                <a:solidFill>
                  <a:srgbClr val="4D4D4D"/>
                </a:solidFill>
                <a:latin typeface="adobe-caslon-pro"/>
              </a:rPr>
            </a:b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leysum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alla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úr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skaren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.</a:t>
            </a:r>
            <a:endParaRPr lang="en-US" b="0" i="0" dirty="0">
              <a:solidFill>
                <a:srgbClr val="4D4D4D"/>
              </a:solidFill>
              <a:effectLst/>
              <a:latin typeface="adobe-caslon-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789153-26C8-4572-9BE6-CBD5406A1644}"/>
              </a:ext>
            </a:extLst>
          </p:cNvPr>
          <p:cNvSpPr/>
          <p:nvPr/>
        </p:nvSpPr>
        <p:spPr>
          <a:xfrm>
            <a:off x="4089486" y="3867447"/>
            <a:ext cx="2950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D4D4D"/>
                </a:solidFill>
                <a:latin typeface="adobe-caslon-pro"/>
              </a:rPr>
              <a:t>(nonsense)</a:t>
            </a:r>
            <a:br>
              <a:rPr lang="en-US" i="1" dirty="0">
                <a:solidFill>
                  <a:srgbClr val="4D4D4D"/>
                </a:solidFill>
                <a:latin typeface="adobe-caslon-pro"/>
              </a:rPr>
            </a:br>
            <a:r>
              <a:rPr lang="en-US" i="1" dirty="0">
                <a:solidFill>
                  <a:srgbClr val="4D4D4D"/>
                </a:solidFill>
                <a:latin typeface="adobe-caslon-pro"/>
              </a:rPr>
              <a:t>(nonsense)</a:t>
            </a:r>
            <a:br>
              <a:rPr lang="en-US" i="1" dirty="0">
                <a:solidFill>
                  <a:srgbClr val="4D4D4D"/>
                </a:solidFill>
                <a:latin typeface="adobe-caslon-pro"/>
              </a:rPr>
            </a:br>
            <a:r>
              <a:rPr lang="en-US" i="1" dirty="0">
                <a:solidFill>
                  <a:srgbClr val="4D4D4D"/>
                </a:solidFill>
                <a:latin typeface="adobe-caslon-pro"/>
              </a:rPr>
              <a:t>let’s take </a:t>
            </a:r>
            <a:r>
              <a:rPr lang="en-US" i="1" dirty="0" err="1">
                <a:solidFill>
                  <a:srgbClr val="4D4D4D"/>
                </a:solidFill>
                <a:latin typeface="adobe-caslon-pro"/>
              </a:rPr>
              <a:t>Jónas</a:t>
            </a:r>
            <a:r>
              <a:rPr lang="en-US" i="1" dirty="0">
                <a:solidFill>
                  <a:srgbClr val="4D4D4D"/>
                </a:solidFill>
                <a:latin typeface="adobe-caslon-pro"/>
              </a:rPr>
              <a:t> in the crowd</a:t>
            </a:r>
            <a:br>
              <a:rPr lang="en-US" dirty="0"/>
            </a:br>
            <a:r>
              <a:rPr lang="en-US" u="sng" dirty="0">
                <a:solidFill>
                  <a:srgbClr val="4D4D4D"/>
                </a:solidFill>
                <a:latin typeface="adobe-caslon-pro"/>
              </a:rPr>
              <a:t>Last line:</a:t>
            </a:r>
            <a:br>
              <a:rPr lang="en-US" dirty="0"/>
            </a:br>
            <a:r>
              <a:rPr lang="en-US" i="1" dirty="0">
                <a:solidFill>
                  <a:srgbClr val="4D4D4D"/>
                </a:solidFill>
                <a:latin typeface="adobe-caslon-pro"/>
              </a:rPr>
              <a:t>release us all from the crowd.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D62F1-3D51-482B-B858-994050696D88}"/>
              </a:ext>
            </a:extLst>
          </p:cNvPr>
          <p:cNvSpPr/>
          <p:nvPr/>
        </p:nvSpPr>
        <p:spPr>
          <a:xfrm>
            <a:off x="1188563" y="5981159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https://www.nordicsounds.info/app/#/0/search/details/19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20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FB17-DBC7-42C5-8989-B2FA635F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Aqaat</a:t>
            </a:r>
            <a:r>
              <a:rPr lang="en-US" b="1" dirty="0"/>
              <a:t> (Greenland)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427A-4261-4AFD-B74A-6298B7B6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131"/>
            <a:ext cx="8596668" cy="444002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Charm song – for someone you love or care about</a:t>
            </a:r>
          </a:p>
          <a:p>
            <a:r>
              <a:rPr lang="en-US" sz="2800" dirty="0"/>
              <a:t>In Greenland, you often make a personal song for the one you love. These songs do not have a specific form or order. The purpose for this song is to show your love in the melody and the lyric. This can just be a sentence that shows your feeling or a melody with no words or a melody with nonsense words. The main purpose is to show your love for the person in the </a:t>
            </a:r>
            <a:r>
              <a:rPr lang="en-US" sz="2800" dirty="0" err="1"/>
              <a:t>Aqaat</a:t>
            </a:r>
            <a:r>
              <a:rPr lang="en-US" sz="2800" dirty="0"/>
              <a:t> song.</a:t>
            </a:r>
          </a:p>
          <a:p>
            <a:r>
              <a:rPr lang="en-US" sz="2800" dirty="0"/>
              <a:t>The character of the song can also be a reference to the personality of the receiver.</a:t>
            </a:r>
          </a:p>
          <a:p>
            <a:r>
              <a:rPr lang="en-US" sz="2800" dirty="0">
                <a:hlinkClick r:id="rId2"/>
              </a:rPr>
              <a:t>https://www.nordicsounds.info/app/#/0/search/details/12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55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EC5A-14C2-40BA-94FB-5AD6DF36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Gustav’s </a:t>
            </a:r>
            <a:r>
              <a:rPr lang="en-US" b="1" dirty="0" err="1"/>
              <a:t>Skol</a:t>
            </a:r>
            <a:r>
              <a:rPr lang="en-US" b="1" dirty="0"/>
              <a:t> (Sweden)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0684-CF52-4676-96AC-CB28E251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From the New England Dancing Masters collection Sashay the Donut (see packet)</a:t>
            </a:r>
          </a:p>
          <a:p>
            <a:r>
              <a:rPr lang="en-US" sz="2400" dirty="0">
                <a:hlinkClick r:id="rId2"/>
              </a:rPr>
              <a:t>https://www.youtube.com/watch?v=OAkdakV8NEs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9041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377fa2-5fe8-4e6e-8ec7-ef482a28ce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05B6CBE26CD744A18910C318CCA5D8" ma:contentTypeVersion="16" ma:contentTypeDescription="Create a new document." ma:contentTypeScope="" ma:versionID="a01dd9a9f45aee23be0a12c8ebe6914a">
  <xsd:schema xmlns:xsd="http://www.w3.org/2001/XMLSchema" xmlns:xs="http://www.w3.org/2001/XMLSchema" xmlns:p="http://schemas.microsoft.com/office/2006/metadata/properties" xmlns:ns3="658f4dff-2bcd-4f22-bc97-f6ff96c701cc" xmlns:ns4="e6377fa2-5fe8-4e6e-8ec7-ef482a28cea3" targetNamespace="http://schemas.microsoft.com/office/2006/metadata/properties" ma:root="true" ma:fieldsID="e7c574de037566eb5afcd9c0a3eb80cc" ns3:_="" ns4:_="">
    <xsd:import namespace="658f4dff-2bcd-4f22-bc97-f6ff96c701cc"/>
    <xsd:import namespace="e6377fa2-5fe8-4e6e-8ec7-ef482a28ce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f4dff-2bcd-4f22-bc97-f6ff96c701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77fa2-5fe8-4e6e-8ec7-ef482a28c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75091-C65B-469C-8F6B-63540E88AA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80345-D42D-4125-AB52-0F4FF3C7427D}">
  <ds:schemaRefs>
    <ds:schemaRef ds:uri="http://purl.org/dc/elements/1.1/"/>
    <ds:schemaRef ds:uri="e6377fa2-5fe8-4e6e-8ec7-ef482a28cea3"/>
    <ds:schemaRef ds:uri="658f4dff-2bcd-4f22-bc97-f6ff96c701cc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79532A-0435-41CC-8677-4E77524A8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8f4dff-2bcd-4f22-bc97-f6ff96c701cc"/>
    <ds:schemaRef ds:uri="e6377fa2-5fe8-4e6e-8ec7-ef482a28c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1295</TotalTime>
  <Words>928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adobe-caslon-pro</vt:lpstr>
      <vt:lpstr>Arial</vt:lpstr>
      <vt:lpstr>Trebuchet MS</vt:lpstr>
      <vt:lpstr>var(--text-font)</vt:lpstr>
      <vt:lpstr>Wingdings 3</vt:lpstr>
      <vt:lpstr>Facet</vt:lpstr>
      <vt:lpstr>2023-24 FAME Teacher’s Meeting</vt:lpstr>
      <vt:lpstr>Scandinavia</vt:lpstr>
      <vt:lpstr>Fjäskern (Sweden)</vt:lpstr>
      <vt:lpstr>Undir grønum lí­ðum (Faroe Islands) </vt:lpstr>
      <vt:lpstr>Kuovsâkkâsah (Sámi) </vt:lpstr>
      <vt:lpstr>Onko koira kotona? (Finland)</vt:lpstr>
      <vt:lpstr>Pí­laranda (Iceland)</vt:lpstr>
      <vt:lpstr>Aqaat (Greenland)</vt:lpstr>
      <vt:lpstr>Gustav’s Skol (Sweden)</vt:lpstr>
      <vt:lpstr>Seven Jumps (Denmark)</vt:lpstr>
      <vt:lpstr>Sulla Rulla (Norway) </vt:lpstr>
      <vt:lpstr>Classical Music from Scandinavia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2023-24 FAME Teacher’s Meeting</dc:title>
  <dc:creator>Christman,Lisa</dc:creator>
  <cp:lastModifiedBy>Christman,Lisa</cp:lastModifiedBy>
  <cp:revision>30</cp:revision>
  <dcterms:created xsi:type="dcterms:W3CDTF">2023-08-28T00:48:30Z</dcterms:created>
  <dcterms:modified xsi:type="dcterms:W3CDTF">2023-08-31T21:46:55Z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0x0101008B05B6CBE26CD744A18910C318CCA5D8</vt:lpwstr>
  </property>
</Properties>
</file>